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sldIdLst>
    <p:sldId id="256" r:id="rId2"/>
    <p:sldId id="264" r:id="rId3"/>
    <p:sldId id="286" r:id="rId4"/>
    <p:sldId id="288" r:id="rId5"/>
    <p:sldId id="287" r:id="rId6"/>
    <p:sldId id="275" r:id="rId7"/>
    <p:sldId id="268" r:id="rId8"/>
    <p:sldId id="285" r:id="rId9"/>
    <p:sldId id="273" r:id="rId10"/>
  </p:sldIdLst>
  <p:sldSz cx="12192000" cy="6858000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EFEFE"/>
    <a:srgbClr val="B6C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49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-3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21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1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44AF-150D-45BC-87F7-3B69C913A79C}" type="datetimeFigureOut">
              <a:rPr lang="cs-CZ" smtClean="0"/>
              <a:t>15.07.2022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5363" y="3300414"/>
            <a:ext cx="7956549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513514"/>
            <a:ext cx="43100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4038" y="6513514"/>
            <a:ext cx="4311651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C7406-FC5C-47BF-A88E-745EED212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05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C7406-FC5C-47BF-A88E-745EED212D1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6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C7406-FC5C-47BF-A88E-745EED212D1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44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C7406-FC5C-47BF-A88E-745EED212D1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44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C7406-FC5C-47BF-A88E-745EED212D1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2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C7406-FC5C-47BF-A88E-745EED212D1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35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C7406-FC5C-47BF-A88E-745EED212D1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58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394A-E95D-49DE-8614-F37E1FCF0AC3}" type="datetime2">
              <a:rPr lang="en-US" smtClean="0"/>
              <a:pPr/>
              <a:t>Friday, July 15,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72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8777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2195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5842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4646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8922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179E-60E8-4F2A-A3F9-6F3CE2ABCAF9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88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B061-4DDF-403A-A7DB-3B6FD0BE9165}" type="datetime2">
              <a:rPr lang="en-US" smtClean="0"/>
              <a:t>Friday, July 15,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5102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FDCC-AC46-4D9F-98DC-C163BFA43704}" type="datetime2">
              <a:rPr lang="en-US" smtClean="0"/>
              <a:t>Friday, July 15,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67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F11-C374-493A-BB7E-11B09A67FAD0}" type="datetime2">
              <a:rPr lang="en-US" smtClean="0"/>
              <a:t>Friday, July 15,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0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46C-EE55-422E-9D57-50E6C4234F80}" type="datetime2">
              <a:rPr lang="en-US" smtClean="0"/>
              <a:t>Friday, July 15,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2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5C8A-A1A1-423D-82D7-1ACC187CCA77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97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F798-D264-4BC9-8824-70A25106E4C6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09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D25-C1CF-4F11-8692-066E6505443C}" type="datetime2">
              <a:rPr lang="en-US" smtClean="0"/>
              <a:t>Friday, July 15,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08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8A1C-01B8-42B6-BBF1-2BCF5E311248}" type="datetime2">
              <a:rPr lang="en-US" smtClean="0"/>
              <a:t>Friday, July 15,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0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BBDD-218C-4B2A-98A0-F5F369754705}" type="datetime2">
              <a:rPr lang="en-US" smtClean="0"/>
              <a:pPr/>
              <a:t>Friday, July 15,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1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docx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36295-9BB7-4908-A9EB-EEBE3A46A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Domov pro osoby se zdravotním postižením Staré Město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D7FF78-CBD0-4FF2-ACCE-EFB8304A6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Kopánky 2052, 686 03 Staré Město</a:t>
            </a:r>
          </a:p>
        </p:txBody>
      </p:sp>
    </p:spTree>
    <p:extLst>
      <p:ext uri="{BB962C8B-B14F-4D97-AF65-F5344CB8AC3E}">
        <p14:creationId xmlns:p14="http://schemas.microsoft.com/office/powerpoint/2010/main" val="26602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242DA-676F-4E21-A5DD-6A581D57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4284"/>
            <a:ext cx="8596668" cy="1258348"/>
          </a:xfrm>
        </p:spPr>
        <p:txBody>
          <a:bodyPr>
            <a:normAutofit/>
          </a:bodyPr>
          <a:lstStyle/>
          <a:p>
            <a:r>
              <a:rPr lang="cs-CZ" dirty="0"/>
              <a:t>Domov pro osoby se zdravotním postižením Staré Město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E1CA856-E94A-4299-8270-A9CDAB1A2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32421" y="4157214"/>
            <a:ext cx="952500" cy="9525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FEFEFE"/>
            </a:extrusionClr>
            <a:contourClr>
              <a:schemeClr val="accent2">
                <a:lumMod val="75000"/>
              </a:schemeClr>
            </a:contourClr>
          </a:sp3d>
        </p:spPr>
      </p:pic>
      <p:pic>
        <p:nvPicPr>
          <p:cNvPr id="1028" name="Picture 4" descr="Domov pro osoby se zdravotním postižením – Staré Město – Katalog sociálních  služeb">
            <a:extLst>
              <a:ext uri="{FF2B5EF4-FFF2-40B4-BE49-F238E27FC236}">
                <a16:creationId xmlns:a16="http://schemas.microsoft.com/office/drawing/2014/main" id="{3AF0A440-1F20-4F2E-AF00-549B0DED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03" y="1288065"/>
            <a:ext cx="3065393" cy="2296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mov pro osoby se zdravotním postižením Staré Město | CUSTODIUM">
            <a:extLst>
              <a:ext uri="{FF2B5EF4-FFF2-40B4-BE49-F238E27FC236}">
                <a16:creationId xmlns:a16="http://schemas.microsoft.com/office/drawing/2014/main" id="{B099D86D-8CB0-4D42-BCC3-4D8DC10E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1" y="1754385"/>
            <a:ext cx="4723264" cy="3073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4B60A0-4310-4557-A5F9-A82E7786D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72" y="3944409"/>
            <a:ext cx="4560428" cy="2865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0D2027-A83C-4FA5-A794-9D8DC7BFF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17" y="3944409"/>
            <a:ext cx="3307498" cy="2474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6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89262-F603-4344-8E06-FD83C066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Domov pro osoby se zdravotním postižením Staré Město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1ABE6-41A3-4785-831B-D4BBEC07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Domov pro osoby se zdravotním postižením Staré Město je jedno ze zařízení příspěvkové organizace Sociální služby Uherské Hradiště.</a:t>
            </a:r>
          </a:p>
          <a:p>
            <a:r>
              <a:rPr lang="cs-CZ" b="1" dirty="0"/>
              <a:t>Zřizovatel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Zlínský kraj</a:t>
            </a:r>
          </a:p>
          <a:p>
            <a:r>
              <a:rPr lang="cs-CZ" b="1" dirty="0"/>
              <a:t>Komu poskytujeme službu</a:t>
            </a:r>
            <a:r>
              <a:rPr lang="cs-CZ" sz="1800" dirty="0"/>
              <a:t>:</a:t>
            </a:r>
          </a:p>
          <a:p>
            <a:pPr lvl="1"/>
            <a:r>
              <a:rPr lang="cs-CZ" dirty="0"/>
              <a:t>Dospělým lidem (od 19. let) s mentálním postižením </a:t>
            </a:r>
            <a:br>
              <a:rPr lang="cs-CZ" dirty="0"/>
            </a:br>
            <a:r>
              <a:rPr lang="cs-CZ" dirty="0"/>
              <a:t>a s kombinovaným postižením (mentálním postižením v kombinaci s tělesným postižením anebo s poruchami autistického spektra)</a:t>
            </a:r>
          </a:p>
          <a:p>
            <a:pPr lvl="1"/>
            <a:r>
              <a:rPr lang="cs-CZ" b="1" dirty="0"/>
              <a:t>Kapacita zařízení: 49 osob</a:t>
            </a:r>
            <a:endParaRPr lang="cs-CZ" sz="1600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77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3D1D7-22FC-6F15-AE32-4AFD82CA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Poslání Domova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D9D99C-1DEC-F1E4-A753-1C24A98A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045"/>
            <a:ext cx="8596668" cy="4424318"/>
          </a:xfrm>
        </p:spPr>
        <p:txBody>
          <a:bodyPr>
            <a:normAutofit lnSpcReduction="10000"/>
          </a:bodyPr>
          <a:lstStyle/>
          <a:p>
            <a:endParaRPr lang="cs-CZ" sz="1800" dirty="0">
              <a:solidFill>
                <a:srgbClr val="2D2D2D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2D2D2D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Posláním Domova pro osoby se zdravotním postižením Staré Město je podpora a pomoc lidem s mentálním </a:t>
            </a:r>
            <a:br>
              <a:rPr lang="cs-CZ" sz="2400" dirty="0">
                <a:solidFill>
                  <a:srgbClr val="2D2D2D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2D2D2D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kombinovaným postižením v nepříznivé sociální </a:t>
            </a:r>
            <a:r>
              <a:rPr lang="cs-CZ" sz="2000" dirty="0">
                <a:solidFill>
                  <a:srgbClr val="2D2D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</a:t>
            </a:r>
            <a:r>
              <a:rPr lang="cs-CZ" sz="2400" dirty="0">
                <a:solidFill>
                  <a:srgbClr val="2D2D2D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kterou nelze řešit využitím jiné sociální služby. Primárně poskytujeme podporu a pomoc těm osobám, které potřebují péči a podporu 24 hodin denně a žijí na území Zlínského kraje anebo zde mají sociální vazby. Stávající uživatele </a:t>
            </a:r>
            <a:br>
              <a:rPr lang="cs-CZ" sz="2400" dirty="0">
                <a:solidFill>
                  <a:srgbClr val="2D2D2D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solidFill>
                  <a:srgbClr val="2D2D2D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nízkou mírou potřebné podpory podporujeme v přechodu do sociálních služeb komunitního typu, vzhledem k individuálním možnostem a potřebám uživatele.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27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AE40E-8D05-1210-F00F-6FA5F4A2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činnosti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82B65-48E8-0141-4B2D-AC01436F8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§ 48 Zákona 108/2006 Sb., o sociálních službách, a Vyhlášky 505/2006 Sb.</a:t>
            </a:r>
          </a:p>
          <a:p>
            <a:r>
              <a:rPr lang="cs-CZ" dirty="0"/>
              <a:t>Poskytnutí ubytování a stravy</a:t>
            </a:r>
          </a:p>
          <a:p>
            <a:r>
              <a:rPr lang="cs-CZ" dirty="0"/>
              <a:t>Pomoc při zvládání úkonů péče o sebe sama</a:t>
            </a:r>
          </a:p>
          <a:p>
            <a:r>
              <a:rPr lang="cs-CZ" dirty="0"/>
              <a:t>Pomoc při osobní hygieně nebo poskytnutí podmínek pro osobní hygienu</a:t>
            </a:r>
          </a:p>
          <a:p>
            <a:r>
              <a:rPr lang="cs-CZ" dirty="0"/>
              <a:t>Výchovné, vzdělávací a aktivizační činnosti</a:t>
            </a:r>
          </a:p>
          <a:p>
            <a:r>
              <a:rPr lang="cs-CZ" dirty="0"/>
              <a:t>Zprostředkování kontaktu se společenským prostředím</a:t>
            </a:r>
          </a:p>
          <a:p>
            <a:r>
              <a:rPr lang="cs-CZ" dirty="0"/>
              <a:t>Sociálně terapeutické činnosti</a:t>
            </a:r>
          </a:p>
          <a:p>
            <a:r>
              <a:rPr lang="cs-CZ" dirty="0"/>
              <a:t>Pomoc při uplatňování oprávněných práv a zájmů.</a:t>
            </a:r>
          </a:p>
        </p:txBody>
      </p:sp>
    </p:spTree>
    <p:extLst>
      <p:ext uri="{BB962C8B-B14F-4D97-AF65-F5344CB8AC3E}">
        <p14:creationId xmlns:p14="http://schemas.microsoft.com/office/powerpoint/2010/main" val="149421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7B817-CB55-44A6-87B4-8CF6BA3A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Individuální podpora uživatelů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854D0C-B332-47DF-9CDC-96F4A7A8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Každý uživatel má vytvořený individuální plán průběhu sociální služby, dle svých potřeb a přání</a:t>
            </a:r>
          </a:p>
          <a:p>
            <a:pPr lvl="1"/>
            <a:r>
              <a:rPr lang="cs-CZ" sz="1800" dirty="0"/>
              <a:t>Nastavování individuální podpory v oblasti komunikace (AAK)</a:t>
            </a:r>
          </a:p>
          <a:p>
            <a:pPr lvl="1"/>
            <a:r>
              <a:rPr lang="cs-CZ" sz="1800" dirty="0"/>
              <a:t>Nácviky sebeobsluhy, samostatnosti (s individuální podporou)</a:t>
            </a:r>
          </a:p>
          <a:p>
            <a:pPr lvl="1"/>
            <a:r>
              <a:rPr lang="cs-CZ" sz="1800" dirty="0"/>
              <a:t>Posilování kompetencí uživatelů (možnost volby)</a:t>
            </a:r>
          </a:p>
          <a:p>
            <a:pPr lvl="1"/>
            <a:r>
              <a:rPr lang="cs-CZ" sz="1800" dirty="0"/>
              <a:t>Možnost vyprat si své prádlo (pračka a sušička na každém oddělení)</a:t>
            </a:r>
          </a:p>
          <a:p>
            <a:pPr lvl="1"/>
            <a:r>
              <a:rPr lang="cs-CZ" sz="1800" dirty="0"/>
              <a:t>Využívání veřejných služeb </a:t>
            </a:r>
          </a:p>
          <a:p>
            <a:pPr lvl="1"/>
            <a:r>
              <a:rPr lang="cs-CZ" sz="1800" dirty="0"/>
              <a:t>Využívání návazných ambulantních sociálních služeb </a:t>
            </a:r>
          </a:p>
          <a:p>
            <a:pPr lvl="1"/>
            <a:r>
              <a:rPr lang="cs-CZ" sz="1800" dirty="0"/>
              <a:t>Spolupráce s dobrovolníky</a:t>
            </a:r>
          </a:p>
          <a:p>
            <a:pPr lvl="1"/>
            <a:r>
              <a:rPr lang="cs-CZ" sz="1800" dirty="0"/>
              <a:t>Účast na celoživotním vzdělávání (</a:t>
            </a:r>
            <a:r>
              <a:rPr lang="cs-CZ" sz="1800" dirty="0" err="1"/>
              <a:t>Euroinstitut</a:t>
            </a:r>
            <a:r>
              <a:rPr lang="cs-CZ" sz="1800" dirty="0"/>
              <a:t>)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061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2670C-480F-4214-8CD6-84B29604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budovy a areálu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BC18C-8EC9-4B16-8EDA-500E1958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362635"/>
            <a:ext cx="10406063" cy="5054040"/>
          </a:xfrm>
        </p:spPr>
        <p:txBody>
          <a:bodyPr/>
          <a:lstStyle/>
          <a:p>
            <a:endParaRPr lang="cs-CZ" b="1" dirty="0"/>
          </a:p>
          <a:p>
            <a:r>
              <a:rPr lang="cs-CZ" sz="2000" b="1" dirty="0"/>
              <a:t>Ubytovací část (budova A </a:t>
            </a:r>
            <a:r>
              <a:rPr lang="cs-CZ" sz="2000" b="1" dirty="0" err="1"/>
              <a:t>a</a:t>
            </a:r>
            <a:r>
              <a:rPr lang="cs-CZ" sz="2000" b="1" dirty="0"/>
              <a:t> B):</a:t>
            </a:r>
          </a:p>
          <a:p>
            <a:pPr lvl="1"/>
            <a:r>
              <a:rPr lang="cs-CZ" sz="1800" dirty="0"/>
              <a:t>Čtyři oddělení, na každém z nich 8 pokojů, jednolůžkových nebo dvoulůžkových. Pokoje bez vlastního sociálního zařízení. Součástí oddělení jsou společná WC, koupelna a sprcha, kuchyňka. Na odděleních je k dispozici pračka se sušičkou.</a:t>
            </a:r>
          </a:p>
          <a:p>
            <a:pPr lvl="1"/>
            <a:r>
              <a:rPr lang="cs-CZ" sz="1800" dirty="0"/>
              <a:t> Zřízeny dva pokoje s vlastním sociálním zázemím, kuchyňskou linkou, sporákem či varnou deskou, ledničkou, kde se klienti připravují na přechod do chráněného bydlení.</a:t>
            </a:r>
          </a:p>
          <a:p>
            <a:pPr lvl="1"/>
            <a:r>
              <a:rPr lang="cs-CZ" sz="1800" b="1" dirty="0"/>
              <a:t>Technické zázemí (budova C):</a:t>
            </a:r>
          </a:p>
          <a:p>
            <a:pPr lvl="1"/>
            <a:r>
              <a:rPr lang="cs-CZ" sz="1800" dirty="0"/>
              <a:t>Centrální kuchyně, prádelna, sklady, prostory pro společenské akce, kaple, místnosti pro aktivizační činnosti, interní kavárna pro společné setkávání, </a:t>
            </a:r>
            <a:r>
              <a:rPr lang="cs-CZ" sz="1800" dirty="0" err="1"/>
              <a:t>snoezelen</a:t>
            </a:r>
            <a:r>
              <a:rPr lang="cs-CZ" sz="1800" dirty="0"/>
              <a:t>, relaxační místnost, místnost s interaktivním stolem a počítačem, kanceláře, zázemí pro zaměstnance.</a:t>
            </a:r>
          </a:p>
          <a:p>
            <a:pPr lvl="1"/>
            <a:r>
              <a:rPr lang="cs-CZ" sz="1800" b="1" dirty="0"/>
              <a:t>Budovy jsou vzájemně propojené. Prostory jsou bezbariérové, 2 lůžkové výtahy.</a:t>
            </a:r>
          </a:p>
          <a:p>
            <a:pPr lvl="1"/>
            <a:r>
              <a:rPr lang="cs-CZ" sz="1800" b="1" dirty="0"/>
              <a:t>Součástí areálu je prostorná zahrada s altánem.</a:t>
            </a:r>
          </a:p>
        </p:txBody>
      </p:sp>
    </p:spTree>
    <p:extLst>
      <p:ext uri="{BB962C8B-B14F-4D97-AF65-F5344CB8AC3E}">
        <p14:creationId xmlns:p14="http://schemas.microsoft.com/office/powerpoint/2010/main" val="312172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D2669A3-A563-42E3-811D-AD1CB08D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8626" r="20850"/>
          <a:stretch/>
        </p:blipFill>
        <p:spPr>
          <a:xfrm>
            <a:off x="629173" y="981511"/>
            <a:ext cx="8934275" cy="5220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55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EEB1D-44A1-4BDB-8D49-B0F8E572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01558" cy="1487648"/>
          </a:xfrm>
        </p:spPr>
        <p:txBody>
          <a:bodyPr>
            <a:normAutofit fontScale="90000"/>
          </a:bodyPr>
          <a:lstStyle/>
          <a:p>
            <a:r>
              <a:rPr lang="cs-CZ" dirty="0"/>
              <a:t>Specializované oddělení pro osoby </a:t>
            </a:r>
            <a:br>
              <a:rPr lang="cs-CZ" dirty="0"/>
            </a:br>
            <a:r>
              <a:rPr lang="cs-CZ" dirty="0"/>
              <a:t>s poruchami autistického spektra (PAS)</a:t>
            </a:r>
            <a:br>
              <a:rPr lang="cs-CZ" dirty="0"/>
            </a:br>
            <a:r>
              <a:rPr lang="cs-CZ" dirty="0"/>
              <a:t>a s problémovým chováním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A7694E-C181-488D-B7AF-C36E2E30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97249"/>
            <a:ext cx="10406063" cy="396799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000" dirty="0"/>
              <a:t>Vzniklo v říjnu 2016, pro 8 osob</a:t>
            </a:r>
          </a:p>
          <a:p>
            <a:pPr lvl="1"/>
            <a:r>
              <a:rPr lang="cs-CZ" sz="1800" dirty="0"/>
              <a:t>Pouze jednolůžkové pokoje</a:t>
            </a:r>
          </a:p>
          <a:p>
            <a:pPr lvl="1"/>
            <a:r>
              <a:rPr lang="cs-CZ" sz="1800" dirty="0"/>
              <a:t>Úprava prostředí </a:t>
            </a:r>
          </a:p>
          <a:p>
            <a:pPr lvl="1"/>
            <a:r>
              <a:rPr lang="cs-CZ" sz="1800"/>
              <a:t>Nastavení struktur </a:t>
            </a:r>
            <a:r>
              <a:rPr lang="cs-CZ" sz="1800" dirty="0"/>
              <a:t>dne (předvídatelnost, vizualizace)</a:t>
            </a:r>
          </a:p>
          <a:p>
            <a:pPr lvl="1"/>
            <a:r>
              <a:rPr lang="cs-CZ" sz="1800" dirty="0"/>
              <a:t>Zvýšený počet  motivovaného personálu – individuální přístup</a:t>
            </a:r>
          </a:p>
          <a:p>
            <a:pPr lvl="1"/>
            <a:r>
              <a:rPr lang="cs-CZ" sz="1800" dirty="0"/>
              <a:t>Spolupráce s NAUTIS, </a:t>
            </a:r>
            <a:r>
              <a:rPr lang="cs-CZ" sz="1800" dirty="0" err="1"/>
              <a:t>z.ú</a:t>
            </a:r>
            <a:r>
              <a:rPr lang="cs-CZ" sz="1800" dirty="0"/>
              <a:t>.  - PhDr. Hynek Jůn, Ph.D (případové supervize, odborné vzdělávání, kurz použití fyzické restrikce u klientů s agresivním chováním).</a:t>
            </a:r>
          </a:p>
          <a:p>
            <a:pPr marL="360000" lvl="1" indent="0">
              <a:buNone/>
            </a:pPr>
            <a:r>
              <a:rPr lang="cs-CZ" sz="1800" dirty="0"/>
              <a:t>Došlo k významnému snížení frekvence výskytu problémového chování uživatelů. Dříve časté hospitalizace uživatelů v Psychiatrické nemocnici Kroměříž nyní jen výjimečně.</a:t>
            </a:r>
          </a:p>
        </p:txBody>
      </p:sp>
    </p:spTree>
    <p:extLst>
      <p:ext uri="{BB962C8B-B14F-4D97-AF65-F5344CB8AC3E}">
        <p14:creationId xmlns:p14="http://schemas.microsoft.com/office/powerpoint/2010/main" val="234688060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6158</TotalTime>
  <Words>578</Words>
  <Application>Microsoft Office PowerPoint</Application>
  <PresentationFormat>Širokoúhlá obrazovka</PresentationFormat>
  <Paragraphs>57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Trebuchet MS</vt:lpstr>
      <vt:lpstr>Wingdings 3</vt:lpstr>
      <vt:lpstr>Fazeta</vt:lpstr>
      <vt:lpstr>Domov pro osoby se zdravotním postižením Staré Město</vt:lpstr>
      <vt:lpstr>Domov pro osoby se zdravotním postižením Staré Město</vt:lpstr>
      <vt:lpstr>Domov pro osoby se zdravotním postižením Staré Město</vt:lpstr>
      <vt:lpstr>Poslání Domova</vt:lpstr>
      <vt:lpstr>Základní činnosti služby</vt:lpstr>
      <vt:lpstr>Individuální podpora uživatelů služby</vt:lpstr>
      <vt:lpstr>Popis budovy a areálu</vt:lpstr>
      <vt:lpstr>Prezentace aplikace PowerPoint</vt:lpstr>
      <vt:lpstr>Specializované oddělení pro osoby  s poruchami autistického spektra (PAS) a s problémovým chováním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Transformace – proces změny</dc:title>
  <dc:creator>Petra Humpolová</dc:creator>
  <cp:lastModifiedBy>Petra Humpolová</cp:lastModifiedBy>
  <cp:revision>130</cp:revision>
  <cp:lastPrinted>2021-08-26T05:45:59Z</cp:lastPrinted>
  <dcterms:created xsi:type="dcterms:W3CDTF">2021-07-09T09:14:21Z</dcterms:created>
  <dcterms:modified xsi:type="dcterms:W3CDTF">2022-07-15T09:14:16Z</dcterms:modified>
</cp:coreProperties>
</file>